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94" r:id="rId4"/>
    <p:sldId id="279" r:id="rId5"/>
    <p:sldId id="281" r:id="rId6"/>
    <p:sldId id="276" r:id="rId7"/>
    <p:sldId id="288" r:id="rId8"/>
    <p:sldId id="286" r:id="rId9"/>
    <p:sldId id="289" r:id="rId10"/>
    <p:sldId id="300" r:id="rId11"/>
    <p:sldId id="299" r:id="rId12"/>
    <p:sldId id="296" r:id="rId13"/>
    <p:sldId id="268" r:id="rId14"/>
    <p:sldId id="291" r:id="rId15"/>
    <p:sldId id="285" r:id="rId16"/>
    <p:sldId id="277" r:id="rId17"/>
    <p:sldId id="278" r:id="rId18"/>
    <p:sldId id="287" r:id="rId19"/>
    <p:sldId id="295" r:id="rId20"/>
    <p:sldId id="30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eGeon Kim" initials="DK" lastIdx="8" clrIdx="0">
    <p:extLst>
      <p:ext uri="{19B8F6BF-5375-455C-9EA6-DF929625EA0E}">
        <p15:presenceInfo xmlns:p15="http://schemas.microsoft.com/office/powerpoint/2012/main" userId="9dce522502c9b7d2" providerId="Windows Live"/>
      </p:ext>
    </p:extLst>
  </p:cmAuthor>
  <p:cmAuthor id="2" name="SWIN" initials="S" lastIdx="1" clrIdx="1">
    <p:extLst>
      <p:ext uri="{19B8F6BF-5375-455C-9EA6-DF929625EA0E}">
        <p15:presenceInfo xmlns:p15="http://schemas.microsoft.com/office/powerpoint/2012/main" userId="SW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8E0"/>
    <a:srgbClr val="9C5BCD"/>
    <a:srgbClr val="480000"/>
    <a:srgbClr val="6C0000"/>
    <a:srgbClr val="760000"/>
    <a:srgbClr val="960000"/>
    <a:srgbClr val="8563C1"/>
    <a:srgbClr val="6441A4"/>
    <a:srgbClr val="461E6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8T14:41:42.698" idx="1">
    <p:pos x="10" y="10"/>
    <p:text>https://spri.kr/posts/view/12093?code=industry_trend</p:text>
    <p:extLst>
      <p:ext uri="{C676402C-5697-4E1C-873F-D02D1690AC5C}">
        <p15:threadingInfo xmlns:p15="http://schemas.microsoft.com/office/powerpoint/2012/main" timeZoneBias="-540"/>
      </p:ext>
    </p:extLst>
  </p:cm>
  <p:cm authorId="1" dt="2020-11-21T01:30:22.895" idx="7">
    <p:pos x="10" y="146"/>
    <p:text>http://www.kocca.kr/trend/vol18/sub/s31.html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  <p:cm authorId="1" dt="2020-11-21T01:30:35.614" idx="8">
    <p:pos x="10" y="282"/>
    <p:text>https://www.sedaily.com/NewsVIew/1Z93OFQ8DT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8:00:19.918" idx="1">
    <p:pos x="10" y="10"/>
    <p:text>https://biz.chosun.com/site/data/html_dir/2020/04/06/2020040601677.html</p:text>
    <p:extLst>
      <p:ext uri="{C676402C-5697-4E1C-873F-D02D1690AC5C}">
        <p15:threadingInfo xmlns:p15="http://schemas.microsoft.com/office/powerpoint/2012/main" timeZoneBias="-540"/>
      </p:ext>
    </p:extLst>
  </p:cm>
  <p:cm authorId="1" dt="2020-11-08T18:04:39.826" idx="2">
    <p:pos x="10" y="146"/>
    <p:text>https://www.nasmedia.co.kr/%EC%A0%95%EA%B8%B0%EB%B3%B4%EA%B3%A0%EC%84%9C/2019%EB%85%84-6%EC%9B%94-%EA%B8%80%EB%A1%9C%EB%B2%8C-%EC%9D%B8%ED%84%B0%EB%84%B7-%EC%9D%B4%EC%9A%A9-%ED%98%84%ED%99%A9/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08T18:16:11.221" idx="3">
    <p:pos x="10" y="282"/>
    <p:text>https://www.sandbox.co.kr/news/126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16T01:45:26.253" idx="4">
    <p:pos x="10" y="418"/>
    <p:text>https://www.hankyung.com/it/article/2020081172261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3.png"/><Relationship Id="rId7" Type="http://schemas.openxmlformats.org/officeDocument/2006/relationships/image" Target="../media/image190.png"/><Relationship Id="rId12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microsoft.com/office/2007/relationships/hdphoto" Target="../media/hdphoto5.wdp"/><Relationship Id="rId9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AutoClipping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0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D79996-C893-4150-8118-20C1B47D083E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6F7626-290F-4CD4-AEDB-3BA6E712D67A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Create &amp; Fit</a:t>
              </a:r>
            </a:p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Extraction Model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76E46-5033-4CE4-8D20-8F1652347CE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3B71F5-78E0-4C93-8985-CA7896EF69D4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42A214-DE00-4B64-9C47-85681DCFE8AF}"/>
              </a:ext>
            </a:extLst>
          </p:cNvPr>
          <p:cNvGrpSpPr/>
          <p:nvPr/>
        </p:nvGrpSpPr>
        <p:grpSpPr>
          <a:xfrm>
            <a:off x="1600200" y="1787722"/>
            <a:ext cx="9067800" cy="1878095"/>
            <a:chOff x="1600200" y="1787722"/>
            <a:chExt cx="9067800" cy="18780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74C0149-D00D-4E3B-B3C7-6E8FAEA9B654}"/>
                </a:ext>
              </a:extLst>
            </p:cNvPr>
            <p:cNvSpPr/>
            <p:nvPr/>
          </p:nvSpPr>
          <p:spPr>
            <a:xfrm>
              <a:off x="160020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C4EB03-679E-4369-8F87-FDC3334D12B0}"/>
                </a:ext>
              </a:extLst>
            </p:cNvPr>
            <p:cNvSpPr/>
            <p:nvPr/>
          </p:nvSpPr>
          <p:spPr>
            <a:xfrm>
              <a:off x="386334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03009-F98D-4A0A-81F5-333FC30C4CBA}"/>
                </a:ext>
              </a:extLst>
            </p:cNvPr>
            <p:cNvSpPr/>
            <p:nvPr/>
          </p:nvSpPr>
          <p:spPr>
            <a:xfrm>
              <a:off x="4751070" y="2823686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D9D309-531A-4996-B01C-FA9D3F91CD38}"/>
                </a:ext>
              </a:extLst>
            </p:cNvPr>
            <p:cNvSpPr/>
            <p:nvPr/>
          </p:nvSpPr>
          <p:spPr>
            <a:xfrm>
              <a:off x="63817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EF5606-B8DF-4B53-9E52-80B0C5EC8308}"/>
                </a:ext>
              </a:extLst>
            </p:cNvPr>
            <p:cNvSpPr/>
            <p:nvPr/>
          </p:nvSpPr>
          <p:spPr>
            <a:xfrm>
              <a:off x="70294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E39AA85-0940-40AD-B974-FECEFF119F93}"/>
                </a:ext>
              </a:extLst>
            </p:cNvPr>
            <p:cNvSpPr/>
            <p:nvPr/>
          </p:nvSpPr>
          <p:spPr>
            <a:xfrm>
              <a:off x="8332470" y="2034541"/>
              <a:ext cx="312420" cy="163127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8AE7797-4454-48FB-9176-9951D7DDC8EF}"/>
                </a:ext>
              </a:extLst>
            </p:cNvPr>
            <p:cNvSpPr/>
            <p:nvPr/>
          </p:nvSpPr>
          <p:spPr>
            <a:xfrm>
              <a:off x="10355580" y="1787724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B0F49-516F-4228-926C-A8BDEB75FADF}"/>
                </a:ext>
              </a:extLst>
            </p:cNvPr>
            <p:cNvSpPr/>
            <p:nvPr/>
          </p:nvSpPr>
          <p:spPr>
            <a:xfrm>
              <a:off x="9806940" y="1787723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F76A6B-E84F-4E59-883B-76E43A925831}"/>
                </a:ext>
              </a:extLst>
            </p:cNvPr>
            <p:cNvSpPr/>
            <p:nvPr/>
          </p:nvSpPr>
          <p:spPr>
            <a:xfrm>
              <a:off x="9113520" y="1787722"/>
              <a:ext cx="45720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61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00091 0.3592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1794BC8-685D-4E63-9A66-2AAE500EAC33}"/>
              </a:ext>
            </a:extLst>
          </p:cNvPr>
          <p:cNvGrpSpPr/>
          <p:nvPr/>
        </p:nvGrpSpPr>
        <p:grpSpPr>
          <a:xfrm>
            <a:off x="1128603" y="1828435"/>
            <a:ext cx="9934793" cy="3850419"/>
            <a:chOff x="790598" y="1690688"/>
            <a:chExt cx="9934793" cy="385041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3C4138B-83B4-4362-999F-C2EFF5DC552D}"/>
                </a:ext>
              </a:extLst>
            </p:cNvPr>
            <p:cNvGrpSpPr/>
            <p:nvPr/>
          </p:nvGrpSpPr>
          <p:grpSpPr>
            <a:xfrm>
              <a:off x="790598" y="3007333"/>
              <a:ext cx="1540706" cy="1609250"/>
              <a:chOff x="1035373" y="3159454"/>
              <a:chExt cx="1540706" cy="1609250"/>
            </a:xfrm>
          </p:grpSpPr>
          <p:pic>
            <p:nvPicPr>
              <p:cNvPr id="1026" name="Picture 2" descr="Globe network icon PNG and SVG Vector Free Download">
                <a:extLst>
                  <a:ext uri="{FF2B5EF4-FFF2-40B4-BE49-F238E27FC236}">
                    <a16:creationId xmlns:a16="http://schemas.microsoft.com/office/drawing/2014/main" id="{5C58D9C8-45E5-4594-B7CF-334258A03A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2117" y="3159454"/>
                <a:ext cx="1067223" cy="1067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5053B-462A-4A4D-A901-EBBB085B2444}"/>
                  </a:ext>
                </a:extLst>
              </p:cNvPr>
              <p:cNvSpPr txBox="1"/>
              <p:nvPr/>
            </p:nvSpPr>
            <p:spPr>
              <a:xfrm>
                <a:off x="1035373" y="4399372"/>
                <a:ext cx="1540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Twitch API</a:t>
                </a:r>
                <a:endPara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B4BC0E-D08B-43E0-90F8-29D47278D50A}"/>
                </a:ext>
              </a:extLst>
            </p:cNvPr>
            <p:cNvGrpSpPr/>
            <p:nvPr/>
          </p:nvGrpSpPr>
          <p:grpSpPr>
            <a:xfrm>
              <a:off x="3224458" y="1690688"/>
              <a:ext cx="7500933" cy="3850419"/>
              <a:chOff x="941649" y="1956243"/>
              <a:chExt cx="7500933" cy="3850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/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/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/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A94D19E-C6B5-4BCC-80B4-378BDDFF64ED}"/>
                  </a:ext>
                </a:extLst>
              </p:cNvPr>
              <p:cNvSpPr/>
              <p:nvPr/>
            </p:nvSpPr>
            <p:spPr>
              <a:xfrm>
                <a:off x="411672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4000" b="1" i="0" dirty="0">
                    <a:solidFill>
                      <a:srgbClr val="DDDDD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"/>
                  </a:rPr>
                  <a:t>Σ</a:t>
                </a:r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131E9A7-1052-4CA4-BC0A-B9BFFEFEE49B}"/>
                  </a:ext>
                </a:extLst>
              </p:cNvPr>
              <p:cNvCxnSpPr>
                <a:stCxn id="41" idx="5"/>
                <a:endCxn id="44" idx="1"/>
              </p:cNvCxnSpPr>
              <p:nvPr/>
            </p:nvCxnSpPr>
            <p:spPr>
              <a:xfrm>
                <a:off x="3109396" y="2756491"/>
                <a:ext cx="1144634" cy="717604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97FBB76C-6C58-4F13-8DBD-264CB7F4EE3F}"/>
                  </a:ext>
                </a:extLst>
              </p:cNvPr>
              <p:cNvCxnSpPr>
                <a:cxnSpLocks/>
                <a:stCxn id="43" idx="7"/>
                <a:endCxn id="44" idx="3"/>
              </p:cNvCxnSpPr>
              <p:nvPr/>
            </p:nvCxnSpPr>
            <p:spPr>
              <a:xfrm flipV="1">
                <a:off x="3109395" y="4137042"/>
                <a:ext cx="1144635" cy="8693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46D8851D-59DF-4E93-A24C-2AE55FCAC9E7}"/>
                  </a:ext>
                </a:extLst>
              </p:cNvPr>
              <p:cNvCxnSpPr>
                <a:stCxn id="42" idx="6"/>
                <a:endCxn id="44" idx="2"/>
              </p:cNvCxnSpPr>
              <p:nvPr/>
            </p:nvCxnSpPr>
            <p:spPr>
              <a:xfrm>
                <a:off x="3246698" y="3805569"/>
                <a:ext cx="87003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59F9CC-0827-4EC8-99E4-6D3305A5C228}"/>
                  </a:ext>
                </a:extLst>
              </p:cNvPr>
              <p:cNvSpPr/>
              <p:nvPr/>
            </p:nvSpPr>
            <p:spPr>
              <a:xfrm>
                <a:off x="580935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0B933A84-DB05-41BF-9C1E-AAF1CC545488}"/>
                  </a:ext>
                </a:extLst>
              </p:cNvPr>
              <p:cNvCxnSpPr>
                <a:cxnSpLocks/>
                <a:stCxn id="44" idx="6"/>
                <a:endCxn id="48" idx="2"/>
              </p:cNvCxnSpPr>
              <p:nvPr/>
            </p:nvCxnSpPr>
            <p:spPr>
              <a:xfrm>
                <a:off x="5054278" y="3805569"/>
                <a:ext cx="75508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구부러짐 49">
                <a:extLst>
                  <a:ext uri="{FF2B5EF4-FFF2-40B4-BE49-F238E27FC236}">
                    <a16:creationId xmlns:a16="http://schemas.microsoft.com/office/drawing/2014/main" id="{0A06DD73-2806-4E05-8EDE-1A51A2DB7B2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91827" y="3610492"/>
                <a:ext cx="561140" cy="390152"/>
              </a:xfrm>
              <a:prstGeom prst="curvedConnector3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3C995E-87C8-4388-BF80-8FDE780280CD}"/>
                  </a:ext>
                </a:extLst>
              </p:cNvPr>
              <p:cNvSpPr txBox="1"/>
              <p:nvPr/>
            </p:nvSpPr>
            <p:spPr>
              <a:xfrm>
                <a:off x="5666606" y="4343307"/>
                <a:ext cx="1211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Sigmoid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7A4C8D38-8D16-4A85-9250-27C68674E314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V="1">
                <a:off x="6746908" y="3805568"/>
                <a:ext cx="758125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/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65EB21-2BC9-4507-B497-740727A762D1}"/>
                  </a:ext>
                </a:extLst>
              </p:cNvPr>
              <p:cNvSpPr txBox="1"/>
              <p:nvPr/>
            </p:nvSpPr>
            <p:spPr>
              <a:xfrm>
                <a:off x="1097567" y="2095693"/>
                <a:ext cx="12115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Chat 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6AB8CD-C54D-46AA-9DB7-762A0A1A88A0}"/>
                  </a:ext>
                </a:extLst>
              </p:cNvPr>
              <p:cNvSpPr txBox="1"/>
              <p:nvPr/>
            </p:nvSpPr>
            <p:spPr>
              <a:xfrm>
                <a:off x="941649" y="3483535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Broadcast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Sound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B27D76-E3E0-424D-9DD0-F1706648DAFE}"/>
                  </a:ext>
                </a:extLst>
              </p:cNvPr>
              <p:cNvSpPr txBox="1"/>
              <p:nvPr/>
            </p:nvSpPr>
            <p:spPr>
              <a:xfrm>
                <a:off x="941649" y="5009696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‘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ㅋ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’ String</a:t>
                </a:r>
                <a:b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/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70E1AC7-EF7F-485E-B6EA-C0DC6D7391C4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1939844" y="2153304"/>
              <a:ext cx="1440532" cy="103081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32E3365-E087-42B9-8A36-54FA0DB31312}"/>
                </a:ext>
              </a:extLst>
            </p:cNvPr>
            <p:cNvCxnSpPr>
              <a:cxnSpLocks/>
              <a:stCxn id="1026" idx="3"/>
              <a:endCxn id="55" idx="1"/>
            </p:cNvCxnSpPr>
            <p:nvPr/>
          </p:nvCxnSpPr>
          <p:spPr>
            <a:xfrm>
              <a:off x="2094565" y="3540945"/>
              <a:ext cx="1129893" cy="20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FEA0F30-FA08-4DC2-B22B-1AA7B36DDA17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1882140" y="3913747"/>
              <a:ext cx="1342318" cy="11535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7ADD27-4359-4BDB-BF2B-68F26BC90024}"/>
              </a:ext>
            </a:extLst>
          </p:cNvPr>
          <p:cNvSpPr txBox="1"/>
          <p:nvPr/>
        </p:nvSpPr>
        <p:spPr>
          <a:xfrm>
            <a:off x="3524406" y="6110641"/>
            <a:ext cx="51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Logistic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6984738-5B72-42FF-89CF-8CE145CFBC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6A7970-7E56-4CE0-B9C5-5CD6E384E2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2" descr="Dark Mountain Wallpapers - Wallpaper Cave">
              <a:extLst>
                <a:ext uri="{FF2B5EF4-FFF2-40B4-BE49-F238E27FC236}">
                  <a16:creationId xmlns:a16="http://schemas.microsoft.com/office/drawing/2014/main" id="{46A2C92B-0034-49FD-9D76-1D42E30B1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9F0D73-65E8-4483-BC5A-3FE01CC8A3A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Competitive Advantages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D046F2E-EAE4-4BE4-B909-04D6AA076292}"/>
              </a:ext>
            </a:extLst>
          </p:cNvPr>
          <p:cNvGrpSpPr/>
          <p:nvPr/>
        </p:nvGrpSpPr>
        <p:grpSpPr>
          <a:xfrm>
            <a:off x="1870405" y="1868409"/>
            <a:ext cx="3467683" cy="2024929"/>
            <a:chOff x="994409" y="2186940"/>
            <a:chExt cx="2887978" cy="14430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0264B1-A510-4101-9E17-7147A1F443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</a:t>
              </a:r>
              <a:r>
                <a:rPr lang="en-US" altLang="ko-KR" sz="2400" baseline="30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 EDIT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BIG DATA INC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97A-7035-4136-82A9-C1F30E7CAABF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첫 동영상 편집 빅데이터 회사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C3A7AE-5E61-4F4B-AB79-AF01D9C82448}"/>
              </a:ext>
            </a:extLst>
          </p:cNvPr>
          <p:cNvGrpSpPr/>
          <p:nvPr/>
        </p:nvGrpSpPr>
        <p:grpSpPr>
          <a:xfrm>
            <a:off x="1870405" y="3999135"/>
            <a:ext cx="3467683" cy="1888413"/>
            <a:chOff x="994409" y="2186940"/>
            <a:chExt cx="2887978" cy="13457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63239C9-9691-45FC-8C77-A4121DD428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EASY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7D58D9-A6FE-42A9-A34A-9E84C829D6E6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긴 생방송 편집 시간 단축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0E3285-F4A5-4B27-9AB4-2941ABF82BBE}"/>
              </a:ext>
            </a:extLst>
          </p:cNvPr>
          <p:cNvGrpSpPr/>
          <p:nvPr/>
        </p:nvGrpSpPr>
        <p:grpSpPr>
          <a:xfrm>
            <a:off x="6783002" y="1868409"/>
            <a:ext cx="3467683" cy="1888413"/>
            <a:chOff x="994409" y="2186940"/>
            <a:chExt cx="2887978" cy="134575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C569F2F-52C2-44E4-9DD2-E9CF977CFD2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SAVE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EDITING COST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D65921-3FA7-43B9-9A4B-00F2D8317A55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동영상 편집 비용 절약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9D15DCF-0859-4B43-8E51-5FCD77F78AA8}"/>
              </a:ext>
            </a:extLst>
          </p:cNvPr>
          <p:cNvGrpSpPr/>
          <p:nvPr/>
        </p:nvGrpSpPr>
        <p:grpSpPr>
          <a:xfrm>
            <a:off x="6783002" y="3999134"/>
            <a:ext cx="3467683" cy="1888413"/>
            <a:chOff x="994409" y="2186940"/>
            <a:chExt cx="2887978" cy="134575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55FFEAA-7459-49BC-B77A-E159DAFFC826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HIGH POTENTIAL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2111CD-6C86-4FB9-8CA2-D1A886EA6CBC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지속적인 연구 및 개발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0B7A4E9-9D92-4A06-A76C-C4864B8D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21897-6092-4037-8058-AE34CD8D229F}"/>
              </a:ext>
            </a:extLst>
          </p:cNvPr>
          <p:cNvGrpSpPr/>
          <p:nvPr/>
        </p:nvGrpSpPr>
        <p:grpSpPr>
          <a:xfrm>
            <a:off x="609891" y="2055812"/>
            <a:ext cx="11184875" cy="3298826"/>
            <a:chOff x="609891" y="2055812"/>
            <a:chExt cx="11184875" cy="32988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E316DF-0FAD-4103-9FC6-282C70232AFA}"/>
                </a:ext>
              </a:extLst>
            </p:cNvPr>
            <p:cNvGrpSpPr/>
            <p:nvPr/>
          </p:nvGrpSpPr>
          <p:grpSpPr>
            <a:xfrm>
              <a:off x="609891" y="2055812"/>
              <a:ext cx="3298826" cy="3298826"/>
              <a:chOff x="609891" y="2055812"/>
              <a:chExt cx="3298826" cy="32988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88A5AFF-0287-46B6-B4CC-F5E22D6573BC}"/>
                  </a:ext>
                </a:extLst>
              </p:cNvPr>
              <p:cNvSpPr/>
              <p:nvPr/>
            </p:nvSpPr>
            <p:spPr>
              <a:xfrm>
                <a:off x="609891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5A6BB8-F6F6-43FB-B84C-305F578F060A}"/>
                  </a:ext>
                </a:extLst>
              </p:cNvPr>
              <p:cNvSpPr txBox="1"/>
              <p:nvPr/>
            </p:nvSpPr>
            <p:spPr>
              <a:xfrm>
                <a:off x="977856" y="2920395"/>
                <a:ext cx="25628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FAN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TUBE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40094AF-1DB7-4562-88CE-5F47B8CB9D92}"/>
                </a:ext>
              </a:extLst>
            </p:cNvPr>
            <p:cNvGrpSpPr/>
            <p:nvPr/>
          </p:nvGrpSpPr>
          <p:grpSpPr>
            <a:xfrm>
              <a:off x="4233929" y="2055812"/>
              <a:ext cx="3724141" cy="3298826"/>
              <a:chOff x="4233929" y="2055812"/>
              <a:chExt cx="3724141" cy="329882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3F15023-AF8F-4503-92C1-8E09EAD3A075}"/>
                  </a:ext>
                </a:extLst>
              </p:cNvPr>
              <p:cNvSpPr/>
              <p:nvPr/>
            </p:nvSpPr>
            <p:spPr>
              <a:xfrm>
                <a:off x="4446587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95C86-F06F-473F-AC58-988CE5BF3EBE}"/>
                  </a:ext>
                </a:extLst>
              </p:cNvPr>
              <p:cNvSpPr txBox="1"/>
              <p:nvPr/>
            </p:nvSpPr>
            <p:spPr>
              <a:xfrm>
                <a:off x="4233929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LIVE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ANALYSIS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B98EA03-4EFC-4D85-8D53-BB542E024084}"/>
                </a:ext>
              </a:extLst>
            </p:cNvPr>
            <p:cNvGrpSpPr/>
            <p:nvPr/>
          </p:nvGrpSpPr>
          <p:grpSpPr>
            <a:xfrm>
              <a:off x="8070625" y="2055812"/>
              <a:ext cx="3724141" cy="3298826"/>
              <a:chOff x="8070625" y="2055812"/>
              <a:chExt cx="3724141" cy="329882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71E3CEE-50CF-4C50-9AD8-62B764AEA6F1}"/>
                  </a:ext>
                </a:extLst>
              </p:cNvPr>
              <p:cNvSpPr/>
              <p:nvPr/>
            </p:nvSpPr>
            <p:spPr>
              <a:xfrm>
                <a:off x="8283283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DF8B60-7859-43D8-A857-46736E1F81DD}"/>
                  </a:ext>
                </a:extLst>
              </p:cNvPr>
              <p:cNvSpPr txBox="1"/>
              <p:nvPr/>
            </p:nvSpPr>
            <p:spPr>
              <a:xfrm>
                <a:off x="8070625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EXTRACT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CLIPS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94E9AC7-7471-4C81-848D-5F2472FEB66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08717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9D7D1F-37E7-4D49-BF14-95849B8F1F3C}"/>
                </a:ext>
              </a:extLst>
            </p:cNvPr>
            <p:cNvCxnSpPr>
              <a:cxnSpLocks/>
            </p:cNvCxnSpPr>
            <p:nvPr/>
          </p:nvCxnSpPr>
          <p:spPr>
            <a:xfrm>
              <a:off x="7745413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C318C27-7189-4540-B74A-F59B0BA27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2057399" y="3783188"/>
            <a:ext cx="9500089" cy="1478085"/>
            <a:chOff x="1853711" y="1840260"/>
            <a:chExt cx="9500089" cy="14780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864344"/>
              <a:ext cx="8172450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졸업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재학중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2020 1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학기 대화형 프로그래밍 기초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파이썬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수강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11" y="1840260"/>
              <a:ext cx="1108564" cy="147808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81BC45-6FBC-4BF3-8784-DA7003827FFB}"/>
              </a:ext>
            </a:extLst>
          </p:cNvPr>
          <p:cNvGrpSpPr/>
          <p:nvPr/>
        </p:nvGrpSpPr>
        <p:grpSpPr>
          <a:xfrm>
            <a:off x="2057399" y="2055812"/>
            <a:ext cx="9500089" cy="1554272"/>
            <a:chOff x="1987061" y="4088078"/>
            <a:chExt cx="9500089" cy="15542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DE796F-1F81-441F-8063-1D2B2DB471B9}"/>
                </a:ext>
              </a:extLst>
            </p:cNvPr>
            <p:cNvSpPr txBox="1"/>
            <p:nvPr/>
          </p:nvSpPr>
          <p:spPr>
            <a:xfrm>
              <a:off x="3314700" y="4088078"/>
              <a:ext cx="817245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서민성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조언자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(Advisor)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 산업혁명 청년 체험단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실리콘밸리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CES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방문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년 예비창업자 발굴육성사업 선정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글로벌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엑셀러레이팅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부트캠프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(</a:t>
              </a:r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Invester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Deck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Skc&amp;c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X Founders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교육 및 인턴십 매칭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자격증 및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해커톤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최우수상 수상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8F996A-F6AD-4FA7-99E9-5F1E9ED3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061" y="4088078"/>
              <a:ext cx="1108563" cy="147808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148905A-4967-428D-ABF2-952818E73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altLang="ko-KR" dirty="0">
                <a:solidFill>
                  <a:schemeClr val="bg1"/>
                </a:solidFill>
              </a:rPr>
              <a:t>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99F434-482B-4B43-B18B-D496A8DBD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QUESTIONS ?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275C76-432C-494D-9BA8-DFA90CF4B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5"/>
          <a:stretch/>
        </p:blipFill>
        <p:spPr>
          <a:xfrm>
            <a:off x="671621" y="1835984"/>
            <a:ext cx="57644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9E6A90-43C8-450B-8647-2F1AC7A83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16"/>
          <a:stretch/>
        </p:blipFill>
        <p:spPr>
          <a:xfrm>
            <a:off x="2073804" y="2805362"/>
            <a:ext cx="5764444" cy="1247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1F18E8-A841-4F68-AB64-5C1BBEBE3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84" t="38934" r="11543" b="47180"/>
          <a:stretch/>
        </p:blipFill>
        <p:spPr>
          <a:xfrm>
            <a:off x="3864136" y="3851080"/>
            <a:ext cx="6173239" cy="10835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D0E8FC-D47B-4A78-97CB-991C90860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396" y="4860203"/>
            <a:ext cx="58405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67533F-8E95-4E4B-8044-534EC7965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9F983-A7D7-437D-919A-BF7AE5D61202}"/>
              </a:ext>
            </a:extLst>
          </p:cNvPr>
          <p:cNvSpPr txBox="1"/>
          <p:nvPr/>
        </p:nvSpPr>
        <p:spPr>
          <a:xfrm>
            <a:off x="1431290" y="1946733"/>
            <a:ext cx="105079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 편집 하기전에 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해야할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일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https://m.blog.naver.com/PostView.nhn?blogId=cuteniki&amp;logNo=221545132852&amp;proxyReferer=https:%2F%2Fwww.google.com%2F</a:t>
            </a:r>
          </a:p>
          <a:p>
            <a:endParaRPr lang="en-US" altLang="ko-KR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성공적인 영상 편집을 위한 준비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https://m.post.naver.com/viewer/postView.nhn?volumeNo=16399714&amp;memberNo=607398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나도 감독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 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초보자도 쉽게 따라하는 영상 편집법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https://live.lge.co.kr/video_class_sia/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인크로스 동영상 플랫폼 트래픽 및 이용현황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https://www.incross.com/insight/?mod=document&amp;uid=210)</a:t>
            </a:r>
          </a:p>
          <a:p>
            <a:endParaRPr lang="en-US" altLang="ko-KR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정책연구소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개인 방송 플랫폼 확산 동향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https://spri.kr/posts/view/12093?code=industry_trend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 콘텐츠 진흥원 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생방송 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최강자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 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트위치의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명과 암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http://www.kocca.kr/trend/vol18/sub/s31.html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서울경제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카톡으로 예능 </a:t>
            </a:r>
            <a:r>
              <a:rPr lang="ko-KR" altLang="en-US" sz="1600" i="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직배송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"…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TV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한달만에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800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시청자</a:t>
            </a:r>
            <a:b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https://www.sedaily.com/NewsVIew/1Z93OFQ8DT</a:t>
            </a:r>
            <a:endParaRPr lang="en-US" altLang="ko-KR" sz="16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7A5131A-2C87-4CEF-85D9-366C3C013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05A352-50B0-4D10-AF7B-42886542A568}"/>
              </a:ext>
            </a:extLst>
          </p:cNvPr>
          <p:cNvGrpSpPr/>
          <p:nvPr/>
        </p:nvGrpSpPr>
        <p:grpSpPr>
          <a:xfrm>
            <a:off x="729945" y="2364692"/>
            <a:ext cx="3423870" cy="3230127"/>
            <a:chOff x="729945" y="2364692"/>
            <a:chExt cx="342387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2254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0671D9-BB13-49E1-925D-BE13AE63A7DA}"/>
              </a:ext>
            </a:extLst>
          </p:cNvPr>
          <p:cNvGrpSpPr/>
          <p:nvPr/>
        </p:nvGrpSpPr>
        <p:grpSpPr>
          <a:xfrm>
            <a:off x="4382325" y="2364692"/>
            <a:ext cx="3423870" cy="3230080"/>
            <a:chOff x="4382325" y="2364692"/>
            <a:chExt cx="3423870" cy="32300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2254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0E70A1-9BC3-4CB6-A44F-119BB4750832}"/>
              </a:ext>
            </a:extLst>
          </p:cNvPr>
          <p:cNvGrpSpPr/>
          <p:nvPr/>
        </p:nvGrpSpPr>
        <p:grpSpPr>
          <a:xfrm>
            <a:off x="8034705" y="2364692"/>
            <a:ext cx="3423870" cy="3230033"/>
            <a:chOff x="8034705" y="2364692"/>
            <a:chExt cx="3423870" cy="323003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2253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2FCC281-D644-499E-BCD0-525C76C1B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51D7A3-E71D-4783-B195-1A0B0C876B1B}"/>
              </a:ext>
            </a:extLst>
          </p:cNvPr>
          <p:cNvGrpSpPr/>
          <p:nvPr/>
        </p:nvGrpSpPr>
        <p:grpSpPr>
          <a:xfrm>
            <a:off x="979435" y="2349000"/>
            <a:ext cx="3190875" cy="3114063"/>
            <a:chOff x="979435" y="2349000"/>
            <a:chExt cx="3190875" cy="3114063"/>
          </a:xfrm>
        </p:grpSpPr>
        <p:pic>
          <p:nvPicPr>
            <p:cNvPr id="2054" name="Picture 6" descr="Video youtube icon - Social Icons Color">
              <a:extLst>
                <a:ext uri="{FF2B5EF4-FFF2-40B4-BE49-F238E27FC236}">
                  <a16:creationId xmlns:a16="http://schemas.microsoft.com/office/drawing/2014/main" id="{69E672C6-2C0B-46E7-B888-BEB63202F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4873" y="234900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548A7E-ABB7-4B65-8948-ACA99CB477F1}"/>
                </a:ext>
              </a:extLst>
            </p:cNvPr>
            <p:cNvSpPr txBox="1"/>
            <p:nvPr/>
          </p:nvSpPr>
          <p:spPr>
            <a:xfrm>
              <a:off x="979435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2887.1 </a:t>
              </a:r>
              <a:r>
                <a:rPr lang="ko-KR" altLang="en-US" sz="24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E38334-3C9C-4D04-8084-5267E454C40C}"/>
              </a:ext>
            </a:extLst>
          </p:cNvPr>
          <p:cNvGrpSpPr/>
          <p:nvPr/>
        </p:nvGrpSpPr>
        <p:grpSpPr>
          <a:xfrm>
            <a:off x="4500562" y="2439000"/>
            <a:ext cx="3190875" cy="3024063"/>
            <a:chOff x="4500562" y="2439000"/>
            <a:chExt cx="3190875" cy="3024063"/>
          </a:xfrm>
        </p:grpSpPr>
        <p:pic>
          <p:nvPicPr>
            <p:cNvPr id="1026" name="Picture 2" descr="네이버 밴드 - 나무위키">
              <a:extLst>
                <a:ext uri="{FF2B5EF4-FFF2-40B4-BE49-F238E27FC236}">
                  <a16:creationId xmlns:a16="http://schemas.microsoft.com/office/drawing/2014/main" id="{8DF1D4A4-0395-4B69-A854-89737295F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000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06ECFF-3669-4EC7-B40E-94DCBB3B8790}"/>
                </a:ext>
              </a:extLst>
            </p:cNvPr>
            <p:cNvSpPr txBox="1"/>
            <p:nvPr/>
          </p:nvSpPr>
          <p:spPr>
            <a:xfrm>
              <a:off x="4500562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92D05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92D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1585.6 </a:t>
              </a:r>
              <a:r>
                <a:rPr lang="ko-KR" altLang="en-US" sz="2400" b="1" dirty="0">
                  <a:solidFill>
                    <a:srgbClr val="92D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65C23C-0D59-40EA-B3CB-C7249821BED6}"/>
              </a:ext>
            </a:extLst>
          </p:cNvPr>
          <p:cNvGrpSpPr/>
          <p:nvPr/>
        </p:nvGrpSpPr>
        <p:grpSpPr>
          <a:xfrm>
            <a:off x="8111689" y="2439000"/>
            <a:ext cx="3190875" cy="3024062"/>
            <a:chOff x="8111689" y="2439000"/>
            <a:chExt cx="3190875" cy="3024062"/>
          </a:xfrm>
        </p:grpSpPr>
        <p:pic>
          <p:nvPicPr>
            <p:cNvPr id="1028" name="Picture 4" descr="인스타그램 - 나무위키">
              <a:extLst>
                <a:ext uri="{FF2B5EF4-FFF2-40B4-BE49-F238E27FC236}">
                  <a16:creationId xmlns:a16="http://schemas.microsoft.com/office/drawing/2014/main" id="{5B449802-6A85-447E-AA5C-881ACDD72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127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7D03DD-BB20-4259-8F40-27C57743CF16}"/>
                </a:ext>
              </a:extLst>
            </p:cNvPr>
            <p:cNvSpPr txBox="1"/>
            <p:nvPr/>
          </p:nvSpPr>
          <p:spPr>
            <a:xfrm>
              <a:off x="8111689" y="4724398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1105.8 </a:t>
              </a:r>
              <a:r>
                <a:rPr lang="ko-KR" altLang="en-US" sz="2400" b="1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FB0643-6D05-4609-9585-4C337A159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5311140" y="6212959"/>
            <a:ext cx="65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 정책연구소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TwitchTV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BA62B0-A815-4A6A-993A-B4C98C564E2E}"/>
              </a:ext>
            </a:extLst>
          </p:cNvPr>
          <p:cNvGrpSpPr/>
          <p:nvPr/>
        </p:nvGrpSpPr>
        <p:grpSpPr>
          <a:xfrm>
            <a:off x="4500562" y="2514000"/>
            <a:ext cx="3190875" cy="2949063"/>
            <a:chOff x="4500562" y="2514000"/>
            <a:chExt cx="3190875" cy="29490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06ECFF-3669-4EC7-B40E-94DCBB3B8790}"/>
                </a:ext>
              </a:extLst>
            </p:cNvPr>
            <p:cNvSpPr txBox="1"/>
            <p:nvPr/>
          </p:nvSpPr>
          <p:spPr>
            <a:xfrm>
              <a:off x="4500562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총 콘텐츠 누적 재생 수</a:t>
              </a:r>
              <a:endParaRPr lang="en-US" altLang="ko-KR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5870 </a:t>
              </a:r>
              <a:r>
                <a:rPr lang="ko-KR" altLang="en-US" sz="2400" b="1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 회</a:t>
              </a:r>
            </a:p>
          </p:txBody>
        </p:sp>
        <p:pic>
          <p:nvPicPr>
            <p:cNvPr id="3" name="Picture 4" descr="카카오TV 모바일 방송하기 기능 추가 안내">
              <a:extLst>
                <a:ext uri="{FF2B5EF4-FFF2-40B4-BE49-F238E27FC236}">
                  <a16:creationId xmlns:a16="http://schemas.microsoft.com/office/drawing/2014/main" id="{7F5BE220-80AF-400D-A720-3DE388335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4" r="27404"/>
            <a:stretch/>
          </p:blipFill>
          <p:spPr bwMode="auto">
            <a:xfrm>
              <a:off x="5127871" y="2514000"/>
              <a:ext cx="1936256" cy="1905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1B1EF5-4284-4DA0-921B-34B1DE73385A}"/>
              </a:ext>
            </a:extLst>
          </p:cNvPr>
          <p:cNvGrpSpPr/>
          <p:nvPr/>
        </p:nvGrpSpPr>
        <p:grpSpPr>
          <a:xfrm>
            <a:off x="979435" y="2439000"/>
            <a:ext cx="3190875" cy="3024063"/>
            <a:chOff x="979435" y="2439000"/>
            <a:chExt cx="3190875" cy="30240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548A7E-ABB7-4B65-8948-ACA99CB477F1}"/>
                </a:ext>
              </a:extLst>
            </p:cNvPr>
            <p:cNvSpPr txBox="1"/>
            <p:nvPr/>
          </p:nvSpPr>
          <p:spPr>
            <a:xfrm>
              <a:off x="979435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B0F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월 이용자 수</a:t>
              </a:r>
              <a:endParaRPr lang="en-US" altLang="ko-KR" dirty="0">
                <a:solidFill>
                  <a:srgbClr val="00B0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803 </a:t>
              </a:r>
              <a:r>
                <a:rPr lang="ko-KR" altLang="en-US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 </a:t>
              </a:r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(12% </a:t>
              </a:r>
              <a:r>
                <a:rPr lang="ko-KR" altLang="en-US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증가</a:t>
              </a:r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" name="Picture 2" descr="아프리카TV - AfreecaTV - Apps en Google Play">
              <a:extLst>
                <a:ext uri="{FF2B5EF4-FFF2-40B4-BE49-F238E27FC236}">
                  <a16:creationId xmlns:a16="http://schemas.microsoft.com/office/drawing/2014/main" id="{AED588EB-75C1-463F-8CF4-9D0958E5324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359" y1="18555" x2="48047" y2="23047"/>
                          <a14:foregroundMark x1="44141" y1="72656" x2="49219" y2="73242"/>
                          <a14:foregroundMark x1="54102" y1="74219" x2="61328" y2="70117"/>
                          <a14:foregroundMark x1="64844" y1="68359" x2="64844" y2="68359"/>
                          <a14:foregroundMark x1="66016" y1="67383" x2="62500" y2="70117"/>
                          <a14:foregroundMark x1="55859" y1="72852" x2="50195" y2="73047"/>
                          <a14:foregroundMark x1="43164" y1="72656" x2="34180" y2="673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7" t="11020" r="12414" b="10293"/>
            <a:stretch/>
          </p:blipFill>
          <p:spPr bwMode="auto">
            <a:xfrm>
              <a:off x="1584872" y="2439000"/>
              <a:ext cx="1980000" cy="198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4CF82D-F3B2-4907-B4EC-74E8D8DA5C90}"/>
              </a:ext>
            </a:extLst>
          </p:cNvPr>
          <p:cNvGrpSpPr/>
          <p:nvPr/>
        </p:nvGrpSpPr>
        <p:grpSpPr>
          <a:xfrm>
            <a:off x="8021690" y="2439000"/>
            <a:ext cx="3190875" cy="3008822"/>
            <a:chOff x="8021690" y="2439000"/>
            <a:chExt cx="3190875" cy="300882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7D03DD-BB20-4259-8F40-27C57743CF16}"/>
                </a:ext>
              </a:extLst>
            </p:cNvPr>
            <p:cNvSpPr txBox="1"/>
            <p:nvPr/>
          </p:nvSpPr>
          <p:spPr>
            <a:xfrm>
              <a:off x="8021690" y="4709158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198E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일간 실사용자</a:t>
              </a:r>
              <a:endParaRPr lang="en-US" altLang="ko-KR" dirty="0">
                <a:solidFill>
                  <a:srgbClr val="C198E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C198E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1500 </a:t>
              </a:r>
              <a:r>
                <a:rPr lang="ko-KR" altLang="en-US" sz="2400" b="1" dirty="0">
                  <a:solidFill>
                    <a:srgbClr val="C198E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  <p:pic>
          <p:nvPicPr>
            <p:cNvPr id="1036" name="Picture 12" descr="Twitch, twitch.tv icon icon - Free download on Iconfinder">
              <a:extLst>
                <a:ext uri="{FF2B5EF4-FFF2-40B4-BE49-F238E27FC236}">
                  <a16:creationId xmlns:a16="http://schemas.microsoft.com/office/drawing/2014/main" id="{F40DA618-AC08-44EB-9CDC-F908433E2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7126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722552F-1A1B-4827-8A6E-3B874C7AE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6546604" y="6209856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플레이보드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 유튜브 채널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A62E5-ED10-4029-BFAD-ECD1CEA7D0AD}"/>
              </a:ext>
            </a:extLst>
          </p:cNvPr>
          <p:cNvSpPr/>
          <p:nvPr/>
        </p:nvSpPr>
        <p:spPr>
          <a:xfrm>
            <a:off x="1582615" y="2055813"/>
            <a:ext cx="644769" cy="3371972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B1459-FBD0-44EF-A30D-54E126DF7898}"/>
              </a:ext>
            </a:extLst>
          </p:cNvPr>
          <p:cNvSpPr/>
          <p:nvPr/>
        </p:nvSpPr>
        <p:spPr>
          <a:xfrm>
            <a:off x="2913184" y="3083175"/>
            <a:ext cx="644769" cy="2344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CFBCA-D657-4508-9937-9531829AC28B}"/>
              </a:ext>
            </a:extLst>
          </p:cNvPr>
          <p:cNvSpPr/>
          <p:nvPr/>
        </p:nvSpPr>
        <p:spPr>
          <a:xfrm>
            <a:off x="4243753" y="3704499"/>
            <a:ext cx="644769" cy="17232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FC70E7-74FC-4DB8-8DF7-D859C55ABA94}"/>
              </a:ext>
            </a:extLst>
          </p:cNvPr>
          <p:cNvCxnSpPr/>
          <p:nvPr/>
        </p:nvCxnSpPr>
        <p:spPr>
          <a:xfrm>
            <a:off x="1131276" y="5427785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5046FA-A467-4749-BF87-DBEDEBEC2303}"/>
              </a:ext>
            </a:extLst>
          </p:cNvPr>
          <p:cNvSpPr txBox="1"/>
          <p:nvPr/>
        </p:nvSpPr>
        <p:spPr>
          <a:xfrm>
            <a:off x="1465383" y="209098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9981-3010-448F-A598-D66F6CA50F65}"/>
              </a:ext>
            </a:extLst>
          </p:cNvPr>
          <p:cNvSpPr txBox="1"/>
          <p:nvPr/>
        </p:nvSpPr>
        <p:spPr>
          <a:xfrm>
            <a:off x="2816467" y="315473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CE522-2D0B-4359-837A-72F7FFE1A8A4}"/>
              </a:ext>
            </a:extLst>
          </p:cNvPr>
          <p:cNvSpPr txBox="1"/>
          <p:nvPr/>
        </p:nvSpPr>
        <p:spPr>
          <a:xfrm>
            <a:off x="4126521" y="376715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0769-547C-4547-90DE-0A4C1EE0D2CF}"/>
              </a:ext>
            </a:extLst>
          </p:cNvPr>
          <p:cNvSpPr txBox="1"/>
          <p:nvPr/>
        </p:nvSpPr>
        <p:spPr>
          <a:xfrm>
            <a:off x="1465382" y="5462954"/>
            <a:ext cx="8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5A6BA-1B94-439A-9CD7-358494A77FDE}"/>
              </a:ext>
            </a:extLst>
          </p:cNvPr>
          <p:cNvSpPr txBox="1"/>
          <p:nvPr/>
        </p:nvSpPr>
        <p:spPr>
          <a:xfrm>
            <a:off x="2749060" y="5462954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스트리밍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0219-4684-4C38-82BE-B9EAAA1345F2}"/>
              </a:ext>
            </a:extLst>
          </p:cNvPr>
          <p:cNvSpPr txBox="1"/>
          <p:nvPr/>
        </p:nvSpPr>
        <p:spPr>
          <a:xfrm>
            <a:off x="4126520" y="558068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VLOG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77E31-A409-4C19-9D76-073C472BBD96}"/>
              </a:ext>
            </a:extLst>
          </p:cNvPr>
          <p:cNvSpPr/>
          <p:nvPr/>
        </p:nvSpPr>
        <p:spPr>
          <a:xfrm>
            <a:off x="7282962" y="2329320"/>
            <a:ext cx="644769" cy="3098464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0DF67-36F9-44C4-B6D2-B1AC63B293ED}"/>
              </a:ext>
            </a:extLst>
          </p:cNvPr>
          <p:cNvSpPr/>
          <p:nvPr/>
        </p:nvSpPr>
        <p:spPr>
          <a:xfrm>
            <a:off x="8613531" y="4240408"/>
            <a:ext cx="644769" cy="1187376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825175-11CC-473B-A65A-BE567B2DD1E8}"/>
              </a:ext>
            </a:extLst>
          </p:cNvPr>
          <p:cNvSpPr/>
          <p:nvPr/>
        </p:nvSpPr>
        <p:spPr>
          <a:xfrm>
            <a:off x="9944100" y="5058448"/>
            <a:ext cx="644769" cy="369333"/>
          </a:xfrm>
          <a:prstGeom prst="rect">
            <a:avLst/>
          </a:prstGeom>
          <a:solidFill>
            <a:srgbClr val="4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F69995-4B9B-4326-B0F0-F43E54BBD129}"/>
              </a:ext>
            </a:extLst>
          </p:cNvPr>
          <p:cNvCxnSpPr/>
          <p:nvPr/>
        </p:nvCxnSpPr>
        <p:spPr>
          <a:xfrm>
            <a:off x="6831623" y="5427784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90573D-7175-437F-A718-2ED8245DDCDB}"/>
              </a:ext>
            </a:extLst>
          </p:cNvPr>
          <p:cNvSpPr txBox="1"/>
          <p:nvPr/>
        </p:nvSpPr>
        <p:spPr>
          <a:xfrm>
            <a:off x="6919545" y="19318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7253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7E99-EFBF-4321-9B0D-5AB0C46270EC}"/>
              </a:ext>
            </a:extLst>
          </p:cNvPr>
          <p:cNvSpPr txBox="1"/>
          <p:nvPr/>
        </p:nvSpPr>
        <p:spPr>
          <a:xfrm>
            <a:off x="8483110" y="3876888"/>
            <a:ext cx="9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3829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6426E-9C9D-4E66-A9E5-7B38F199086C}"/>
              </a:ext>
            </a:extLst>
          </p:cNvPr>
          <p:cNvSpPr txBox="1"/>
          <p:nvPr/>
        </p:nvSpPr>
        <p:spPr>
          <a:xfrm>
            <a:off x="9826865" y="4658973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D876C-AC0C-40DB-81B9-B3F356B07FD4}"/>
              </a:ext>
            </a:extLst>
          </p:cNvPr>
          <p:cNvSpPr txBox="1"/>
          <p:nvPr/>
        </p:nvSpPr>
        <p:spPr>
          <a:xfrm>
            <a:off x="6998677" y="5462953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4980B-CF4A-4EAA-B3E5-AC871E587CC2}"/>
              </a:ext>
            </a:extLst>
          </p:cNvPr>
          <p:cNvSpPr txBox="1"/>
          <p:nvPr/>
        </p:nvSpPr>
        <p:spPr>
          <a:xfrm>
            <a:off x="8449407" y="5462953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A72C-75CF-4207-929C-180EF53C6F64}"/>
              </a:ext>
            </a:extLst>
          </p:cNvPr>
          <p:cNvSpPr txBox="1"/>
          <p:nvPr/>
        </p:nvSpPr>
        <p:spPr>
          <a:xfrm>
            <a:off x="9659813" y="5462952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9A228-E20E-4C1A-A4B4-E05FE6C0A080}"/>
              </a:ext>
            </a:extLst>
          </p:cNvPr>
          <p:cNvSpPr txBox="1"/>
          <p:nvPr/>
        </p:nvSpPr>
        <p:spPr>
          <a:xfrm>
            <a:off x="846257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5957FFF-D62B-4F8B-ABF4-64C5DB2A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1" grpId="0"/>
      <p:bldP spid="22" grpId="0"/>
      <p:bldP spid="20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D79996-C893-4150-8118-20C1B47D083E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6F7626-290F-4CD4-AEDB-3BA6E712D67A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Live Streaming</a:t>
              </a:r>
            </a:p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 Collection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76E46-5033-4CE4-8D20-8F1652347CE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3B71F5-78E0-4C93-8985-CA7896EF69D4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4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534</Words>
  <Application>Microsoft Office PowerPoint</Application>
  <PresentationFormat>와이드스크린</PresentationFormat>
  <Paragraphs>144</Paragraphs>
  <Slides>20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Open Sans</vt:lpstr>
      <vt:lpstr>나눔바른고딕 Light</vt:lpstr>
      <vt:lpstr>나눔스퀘어 ExtraBold</vt:lpstr>
      <vt:lpstr>나눔스퀘어 Light</vt:lpstr>
      <vt:lpstr>나눔스퀘어_ac Bold</vt:lpstr>
      <vt:lpstr>나눔스퀘어라운드 Bold</vt:lpstr>
      <vt:lpstr>맑은 고딕</vt:lpstr>
      <vt:lpstr>Arial</vt:lpstr>
      <vt:lpstr>Cambria Math</vt:lpstr>
      <vt:lpstr>Office 테마</vt:lpstr>
      <vt:lpstr>AutoClipping</vt:lpstr>
      <vt:lpstr>Press</vt:lpstr>
      <vt:lpstr>Problem</vt:lpstr>
      <vt:lpstr>Problem</vt:lpstr>
      <vt:lpstr>Solution</vt:lpstr>
      <vt:lpstr>Market Validation</vt:lpstr>
      <vt:lpstr>Market Validation</vt:lpstr>
      <vt:lpstr>Market Size</vt:lpstr>
      <vt:lpstr>PowerPoint 프레젠테이션</vt:lpstr>
      <vt:lpstr>Product</vt:lpstr>
      <vt:lpstr>PowerPoint 프레젠테이션</vt:lpstr>
      <vt:lpstr>Product</vt:lpstr>
      <vt:lpstr>Product</vt:lpstr>
      <vt:lpstr>Competitive Advantages</vt:lpstr>
      <vt:lpstr>Business Model</vt:lpstr>
      <vt:lpstr>Team</vt:lpstr>
      <vt:lpstr>User Testimonials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Less tooth</cp:lastModifiedBy>
  <cp:revision>111</cp:revision>
  <dcterms:created xsi:type="dcterms:W3CDTF">2020-10-28T10:23:35Z</dcterms:created>
  <dcterms:modified xsi:type="dcterms:W3CDTF">2020-11-20T18:13:39Z</dcterms:modified>
</cp:coreProperties>
</file>